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Fill the positioning line last, after slides 2 to 7 are settled. Test: a stranger should name your customer and your outcome after one read. Do not put traction on this slide unless it is your single strongest asset.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status quo column is the one founders skip and investors care about most. Most deals are lost to nothing changing, not to a named competitor.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Cut every biography detail that does not explain why this team wins this specific problem. Never invent exits, employers, credentials, patents, or awards.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Group use of funds by outcome rather than department. Investors read this slide to work out what evidence exists at the next raise.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Investors read this slide to decide whether the problem is worth solving at venture scale. Frequency beats severity for most SaaS products because frequency creates the habit that creates retention.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Weak why-now slides assert that a category is growing. Strong ones name a specific change with a date and explain why the company could not have existed before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difference between a solution slide and a product slide: solution explains why the approach works, product shows it working. Do not merge them.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Three steps is the ceiling for a live pitch. Anything longer belongs in a recorded demo or the appendix.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Bottom-up sizing survives questioning. A large industry figure invites the investor to test whether you understand your own buyer.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Pick three to five signals, not ten. Rank by investor relevance: revenue, retention, repeat usage, growth, then everything else.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Stage discipline matters more than completeness here. A pre-seed deck showing a fabricated CAC payback figure loses more credibility than a blank space would.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Repeatability is the argument. A single lucky channel is not a go-to-market plan, and investors will test whether the motion survives more spend.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509760" y="-1463040"/>
            <a:ext cx="4206240" cy="4206240"/>
          </a:xfrm>
          <a:prstGeom prst="ellipse">
            <a:avLst/>
          </a:prstGeom>
          <a:solidFill>
            <a:srgbClr val="2A3576"/>
          </a:solidFill>
          <a:ln/>
        </p:spPr>
      </p:sp>
      <p:sp>
        <p:nvSpPr>
          <p:cNvPr id="3" name="Shape 1"/>
          <p:cNvSpPr/>
          <p:nvPr/>
        </p:nvSpPr>
        <p:spPr>
          <a:xfrm>
            <a:off x="10698480" y="4754880"/>
            <a:ext cx="2377440" cy="2377440"/>
          </a:xfrm>
          <a:prstGeom prst="ellipse">
            <a:avLst/>
          </a:prstGeom>
          <a:solidFill>
            <a:srgbClr val="2A3576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640080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 OF 12  ·  COVER AND POSITIONING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1371600"/>
            <a:ext cx="84124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Company name</a:t>
            </a:r>
            <a:endParaRPr lang="en-US" sz="4600" dirty="0"/>
          </a:p>
        </p:txBody>
      </p:sp>
      <p:sp>
        <p:nvSpPr>
          <p:cNvPr id="6" name="Shape 4"/>
          <p:cNvSpPr/>
          <p:nvPr/>
        </p:nvSpPr>
        <p:spPr>
          <a:xfrm>
            <a:off x="548640" y="2468880"/>
            <a:ext cx="8412480" cy="868680"/>
          </a:xfrm>
          <a:prstGeom prst="roundRect">
            <a:avLst>
              <a:gd name="adj" fmla="val 6316"/>
            </a:avLst>
          </a:prstGeom>
          <a:solidFill>
            <a:srgbClr val="FFFFFF"/>
          </a:solidFill>
          <a:ln w="19050">
            <a:solidFill>
              <a:srgbClr val="CADCFC"/>
            </a:solidFill>
            <a:prstDash val="dash"/>
          </a:ln>
        </p:spPr>
      </p:sp>
      <p:sp>
        <p:nvSpPr>
          <p:cNvPr id="7" name="Text 5"/>
          <p:cNvSpPr/>
          <p:nvPr/>
        </p:nvSpPr>
        <p:spPr>
          <a:xfrm>
            <a:off x="685800" y="2468880"/>
            <a:ext cx="8138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positioning line: who you serve and the outcome you deliver, in 12 words or fewer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48640" y="3657600"/>
            <a:ext cx="5120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customer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Round and fundraising context</a:t>
            </a:r>
            <a:endParaRPr lang="en-US" sz="15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5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name, role, contact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5806440"/>
            <a:ext cx="9601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job for this slide: make the company legible in a single read.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629107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12-slide SaaS pitch deck template  ·  saascrmreview.com/pitch-deck-examples/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07008" y="329184"/>
            <a:ext cx="104058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Competition and Alternatives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207008" y="914400"/>
            <a:ext cx="10405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job: show why you win against everything, including nothing.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54480"/>
            <a:ext cx="3520440" cy="2834640"/>
          </a:xfrm>
          <a:prstGeom prst="roundRect">
            <a:avLst>
              <a:gd name="adj" fmla="val 2581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78308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competitors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22960" y="2468880"/>
            <a:ext cx="2971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products solving the same job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822960" y="3337560"/>
            <a:ext cx="297180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9050">
            <a:solidFill>
              <a:srgbClr val="CADCFC"/>
            </a:solidFill>
            <a:prstDash val="dash"/>
          </a:ln>
        </p:spPr>
      </p:sp>
      <p:sp>
        <p:nvSpPr>
          <p:cNvPr id="10" name="Text 8"/>
          <p:cNvSpPr/>
          <p:nvPr/>
        </p:nvSpPr>
        <p:spPr>
          <a:xfrm>
            <a:off x="960120" y="3337560"/>
            <a:ext cx="2697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them here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15968" y="1554480"/>
            <a:ext cx="3520440" cy="2834640"/>
          </a:xfrm>
          <a:prstGeom prst="roundRect">
            <a:avLst>
              <a:gd name="adj" fmla="val 2581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90288" y="178308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Indirect alternatives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590288" y="2468880"/>
            <a:ext cx="2971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Adjacent tools and services buyers consider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590288" y="3337560"/>
            <a:ext cx="297180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9050">
            <a:solidFill>
              <a:srgbClr val="CADCFC"/>
            </a:solidFill>
            <a:prstDash val="dash"/>
          </a:ln>
        </p:spPr>
      </p:sp>
      <p:sp>
        <p:nvSpPr>
          <p:cNvPr id="15" name="Text 13"/>
          <p:cNvSpPr/>
          <p:nvPr/>
        </p:nvSpPr>
        <p:spPr>
          <a:xfrm>
            <a:off x="4727448" y="3337560"/>
            <a:ext cx="2697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them here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083296" y="1554480"/>
            <a:ext cx="3520440" cy="2834640"/>
          </a:xfrm>
          <a:prstGeom prst="roundRect">
            <a:avLst>
              <a:gd name="adj" fmla="val 2581"/>
            </a:avLst>
          </a:prstGeom>
          <a:solidFill>
            <a:srgbClr val="1E2761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357616" y="1783080"/>
            <a:ext cx="2971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status quo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8357616" y="2468880"/>
            <a:ext cx="2971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Spreadsheets, email, manual work, or doing nothing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8357616" y="3337560"/>
            <a:ext cx="2971800" cy="82296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9050">
            <a:solidFill>
              <a:srgbClr val="CADCFC"/>
            </a:solidFill>
            <a:prstDash val="dash"/>
          </a:ln>
        </p:spPr>
      </p:sp>
      <p:sp>
        <p:nvSpPr>
          <p:cNvPr id="20" name="Text 18"/>
          <p:cNvSpPr/>
          <p:nvPr/>
        </p:nvSpPr>
        <p:spPr>
          <a:xfrm>
            <a:off x="8494776" y="3337560"/>
            <a:ext cx="26974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them here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548640" y="4572000"/>
            <a:ext cx="11064240" cy="109728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22960" y="4709160"/>
            <a:ext cx="5029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defensible difference, with the evidence that supports it: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22960" y="507492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Data, distribution, workflow depth, switching cost, or speed of iteration. Never claim there is no competition.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48640" y="629107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Reject rule: claiming no competition means reject the slide outright.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07008" y="329184"/>
            <a:ext cx="104058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Team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207008" y="914400"/>
            <a:ext cx="10405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job: prove founder-market fit, not prestige.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54480"/>
            <a:ext cx="3520440" cy="3566160"/>
          </a:xfrm>
          <a:prstGeom prst="roundRect">
            <a:avLst>
              <a:gd name="adj" fmla="val 2078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847088" y="1828800"/>
            <a:ext cx="914400" cy="914400"/>
          </a:xfrm>
          <a:prstGeom prst="ellipse">
            <a:avLst/>
          </a:prstGeom>
          <a:solidFill>
            <a:srgbClr val="CADCFC"/>
          </a:solidFill>
          <a:ln w="38100">
            <a:solidFill>
              <a:srgbClr val="FFFFF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288036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one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822960" y="324612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822960" y="361188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person is unusually equipped to solve this specific problem: relevant experience, unique access, or an insight others do not have.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15968" y="1554480"/>
            <a:ext cx="3520440" cy="3566160"/>
          </a:xfrm>
          <a:prstGeom prst="roundRect">
            <a:avLst>
              <a:gd name="adj" fmla="val 2078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614416" y="1828800"/>
            <a:ext cx="914400" cy="914400"/>
          </a:xfrm>
          <a:prstGeom prst="ellipse">
            <a:avLst/>
          </a:prstGeom>
          <a:solidFill>
            <a:srgbClr val="CADCFC"/>
          </a:solidFill>
          <a:ln w="38100">
            <a:solidFill>
              <a:srgbClr val="FFFF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90288" y="288036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two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590288" y="324612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4590288" y="361188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person is unusually equipped to solve this specific problem: relevant experience, unique access, or an insight others do not have.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8083296" y="1554480"/>
            <a:ext cx="3520440" cy="3566160"/>
          </a:xfrm>
          <a:prstGeom prst="roundRect">
            <a:avLst>
              <a:gd name="adj" fmla="val 2078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381744" y="1828800"/>
            <a:ext cx="914400" cy="914400"/>
          </a:xfrm>
          <a:prstGeom prst="ellipse">
            <a:avLst/>
          </a:prstGeom>
          <a:solidFill>
            <a:srgbClr val="CADCFC"/>
          </a:solidFill>
          <a:ln w="38100">
            <a:solidFill>
              <a:srgbClr val="FFFFFF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57616" y="288036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hire or advisor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8357616" y="324612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Role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357616" y="361188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person is unusually equipped to solve this specific problem: relevant experience, unique access, or an insight others do not have.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" y="5303520"/>
            <a:ext cx="11064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gap you are hiring for. An honest gap reads better than a team slide that pretends to be complete.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48640" y="629107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Reject rule: prestige logos with no link to this problem mean rewrite.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737360" y="5943600"/>
            <a:ext cx="3291840" cy="3291840"/>
          </a:xfrm>
          <a:prstGeom prst="ellipse">
            <a:avLst/>
          </a:prstGeom>
          <a:solidFill>
            <a:srgbClr val="2A3576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5029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SLIDE 12 OF 12  ·  THE ASK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86868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Ask, Use of Funds, and Milestones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548640" y="1481328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job: connect the capital to the risk it removes.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5120640" cy="118872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9050">
            <a:solidFill>
              <a:srgbClr val="CADCFC"/>
            </a:solidFill>
            <a:prstDash val="dash"/>
          </a:ln>
        </p:spPr>
      </p:sp>
      <p:sp>
        <p:nvSpPr>
          <p:cNvPr id="7" name="Text 5"/>
          <p:cNvSpPr/>
          <p:nvPr/>
        </p:nvSpPr>
        <p:spPr>
          <a:xfrm>
            <a:off x="685800" y="2011680"/>
            <a:ext cx="4846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Amount and instrument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48640" y="3337560"/>
            <a:ext cx="5120640" cy="118872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9050">
            <a:solidFill>
              <a:srgbClr val="CADCFC"/>
            </a:solidFill>
            <a:prstDash val="dash"/>
          </a:ln>
        </p:spPr>
      </p:sp>
      <p:sp>
        <p:nvSpPr>
          <p:cNvPr id="9" name="Text 7"/>
          <p:cNvSpPr/>
          <p:nvPr/>
        </p:nvSpPr>
        <p:spPr>
          <a:xfrm>
            <a:off x="685800" y="3337560"/>
            <a:ext cx="4846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Runway in months at planned burn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035040" y="2103120"/>
            <a:ext cx="557784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of funds, grouped by the outcome each line buys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Hiring plan with fully loaded cost, not base salary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milestone this round produces</a:t>
            </a:r>
            <a:endParaRPr lang="en-US" sz="15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metric that unlocks the next financing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548640" y="4800600"/>
            <a:ext cx="11064240" cy="914400"/>
          </a:xfrm>
          <a:prstGeom prst="roundRect">
            <a:avLst>
              <a:gd name="adj" fmla="val 8000"/>
            </a:avLst>
          </a:prstGeom>
          <a:solidFill>
            <a:srgbClr val="2A3576"/>
          </a:solidFill>
          <a:ln/>
        </p:spPr>
      </p:sp>
      <p:sp>
        <p:nvSpPr>
          <p:cNvPr id="12" name="Text 10"/>
          <p:cNvSpPr/>
          <p:nvPr/>
        </p:nvSpPr>
        <p:spPr>
          <a:xfrm>
            <a:off x="868680" y="4800600"/>
            <a:ext cx="10424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milestone you promise cannot be measured by the instrumentation you already have, the round buys a number you cannot report.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629107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12-slide SaaS pitch deck template  ·  Macedona, SaaS CRM Review  ·  Appendix goes after this slide.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07008" y="329184"/>
            <a:ext cx="104058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Problem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207008" y="914400"/>
            <a:ext cx="10405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job: prove a specific, costly, frequent pain.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463040"/>
            <a:ext cx="5577840" cy="4206240"/>
          </a:xfrm>
          <a:prstGeom prst="roundRect">
            <a:avLst>
              <a:gd name="adj" fmla="val 1739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69164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FIELDS TO FILL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822960" y="2057400"/>
            <a:ext cx="50292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user: who has this problem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Pain: what goes wrong for them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Frequency or cost: how often, how much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workaround: what they do instead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Evidence: interview, data, or usage proof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00800" y="1463040"/>
            <a:ext cx="5212080" cy="4206240"/>
          </a:xfrm>
          <a:prstGeom prst="roundRect">
            <a:avLst>
              <a:gd name="adj" fmla="val 1739"/>
            </a:avLst>
          </a:prstGeom>
          <a:solidFill>
            <a:srgbClr val="FFFFFF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75120" y="169164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GUIDANCE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6675120" y="2057400"/>
            <a:ext cx="45720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headline plus a maximum of three supporting points.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pain with no number, workflow, or documented workaround reads as an assumption.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person, not the market segment.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Delete any claim you cannot defend in a data room.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675120" y="4206240"/>
            <a:ext cx="4572000" cy="118872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9050">
            <a:solidFill>
              <a:srgbClr val="CADCFC"/>
            </a:solidFill>
            <a:prstDash val="dash"/>
          </a:ln>
        </p:spPr>
      </p:sp>
      <p:sp>
        <p:nvSpPr>
          <p:cNvPr id="13" name="Text 11"/>
          <p:cNvSpPr/>
          <p:nvPr/>
        </p:nvSpPr>
        <p:spPr>
          <a:xfrm>
            <a:off x="6812280" y="4206240"/>
            <a:ext cx="42976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Supporting evidence: quote, chart, or screenshot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48640" y="629107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Reject rule: no evidence of cost or frequency means rewrite the slide, not the layout.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07008" y="329184"/>
            <a:ext cx="104058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Now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207008" y="914400"/>
            <a:ext cx="10405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job: explain why this is possible or urgent now.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54480"/>
            <a:ext cx="3520440" cy="3200400"/>
          </a:xfrm>
          <a:prstGeom prst="roundRect">
            <a:avLst>
              <a:gd name="adj" fmla="val 2286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2960" y="1828800"/>
            <a:ext cx="402336" cy="402336"/>
          </a:xfrm>
          <a:prstGeom prst="ellipse">
            <a:avLst/>
          </a:prstGeom>
          <a:solidFill>
            <a:srgbClr val="CADCFC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182880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22960" y="237744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Technology shift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822960" y="2834640"/>
            <a:ext cx="2971800" cy="64008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9050">
            <a:solidFill>
              <a:srgbClr val="CADCFC"/>
            </a:solidFill>
            <a:prstDash val="dash"/>
          </a:ln>
        </p:spPr>
      </p:sp>
      <p:sp>
        <p:nvSpPr>
          <p:cNvPr id="11" name="Text 9"/>
          <p:cNvSpPr/>
          <p:nvPr/>
        </p:nvSpPr>
        <p:spPr>
          <a:xfrm>
            <a:off x="960120" y="2834640"/>
            <a:ext cx="2697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changed, and the date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22960" y="3611880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Consequence: why that makes this company possible now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315968" y="1554480"/>
            <a:ext cx="3520440" cy="3200400"/>
          </a:xfrm>
          <a:prstGeom prst="roundRect">
            <a:avLst>
              <a:gd name="adj" fmla="val 2286"/>
            </a:avLst>
          </a:prstGeom>
          <a:solidFill>
            <a:srgbClr val="FFFFFF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590288" y="1828800"/>
            <a:ext cx="402336" cy="402336"/>
          </a:xfrm>
          <a:prstGeom prst="ellipse">
            <a:avLst/>
          </a:prstGeom>
          <a:solidFill>
            <a:srgbClr val="CADCFC"/>
          </a:solidFill>
          <a:ln/>
        </p:spPr>
      </p:sp>
      <p:sp>
        <p:nvSpPr>
          <p:cNvPr id="15" name="Text 13"/>
          <p:cNvSpPr/>
          <p:nvPr/>
        </p:nvSpPr>
        <p:spPr>
          <a:xfrm>
            <a:off x="4590288" y="182880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590288" y="237744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Behaviour or market shift</a:t>
            </a:r>
            <a:endParaRPr lang="en-US" sz="1500" dirty="0"/>
          </a:p>
        </p:txBody>
      </p:sp>
      <p:sp>
        <p:nvSpPr>
          <p:cNvPr id="17" name="Shape 15"/>
          <p:cNvSpPr/>
          <p:nvPr/>
        </p:nvSpPr>
        <p:spPr>
          <a:xfrm>
            <a:off x="4590288" y="2834640"/>
            <a:ext cx="2971800" cy="64008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9050">
            <a:solidFill>
              <a:srgbClr val="CADCFC"/>
            </a:solidFill>
            <a:prstDash val="dash"/>
          </a:ln>
        </p:spPr>
      </p:sp>
      <p:sp>
        <p:nvSpPr>
          <p:cNvPr id="18" name="Text 16"/>
          <p:cNvSpPr/>
          <p:nvPr/>
        </p:nvSpPr>
        <p:spPr>
          <a:xfrm>
            <a:off x="4727448" y="2834640"/>
            <a:ext cx="2697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changed, and the date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590288" y="3611880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Consequence: why that makes this company possible now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8083296" y="1554480"/>
            <a:ext cx="3520440" cy="3200400"/>
          </a:xfrm>
          <a:prstGeom prst="roundRect">
            <a:avLst>
              <a:gd name="adj" fmla="val 2286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357616" y="1828800"/>
            <a:ext cx="402336" cy="402336"/>
          </a:xfrm>
          <a:prstGeom prst="ellipse">
            <a:avLst/>
          </a:prstGeom>
          <a:solidFill>
            <a:srgbClr val="CADCFC"/>
          </a:solidFill>
          <a:ln/>
        </p:spPr>
      </p:sp>
      <p:sp>
        <p:nvSpPr>
          <p:cNvPr id="22" name="Text 20"/>
          <p:cNvSpPr/>
          <p:nvPr/>
        </p:nvSpPr>
        <p:spPr>
          <a:xfrm>
            <a:off x="8357616" y="182880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8357616" y="237744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 or cost shift</a:t>
            </a:r>
            <a:endParaRPr lang="en-US" sz="1500" dirty="0"/>
          </a:p>
        </p:txBody>
      </p:sp>
      <p:sp>
        <p:nvSpPr>
          <p:cNvPr id="24" name="Shape 22"/>
          <p:cNvSpPr/>
          <p:nvPr/>
        </p:nvSpPr>
        <p:spPr>
          <a:xfrm>
            <a:off x="8357616" y="2834640"/>
            <a:ext cx="2971800" cy="640080"/>
          </a:xfrm>
          <a:prstGeom prst="roundRect">
            <a:avLst>
              <a:gd name="adj" fmla="val 8571"/>
            </a:avLst>
          </a:prstGeom>
          <a:solidFill>
            <a:srgbClr val="FFFFFF"/>
          </a:solidFill>
          <a:ln w="19050">
            <a:solidFill>
              <a:srgbClr val="CADCFC"/>
            </a:solidFill>
            <a:prstDash val="dash"/>
          </a:ln>
        </p:spPr>
      </p:sp>
      <p:sp>
        <p:nvSpPr>
          <p:cNvPr id="25" name="Text 23"/>
          <p:cNvSpPr/>
          <p:nvPr/>
        </p:nvSpPr>
        <p:spPr>
          <a:xfrm>
            <a:off x="8494776" y="2834640"/>
            <a:ext cx="26974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changed, and the date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8357616" y="3611880"/>
            <a:ext cx="2971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Consequence: why that makes this company possible now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48640" y="502920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shift needs a date and a causal link back to your company. A trend with no date is decoration.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48640" y="629107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Reject rule: an undated shift means rewrite.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07008" y="329184"/>
            <a:ext cx="104058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Solution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207008" y="914400"/>
            <a:ext cx="10405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job: state the mechanism, not the feature list.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54480"/>
            <a:ext cx="11064240" cy="1234440"/>
          </a:xfrm>
          <a:prstGeom prst="roundRect">
            <a:avLst>
              <a:gd name="adj" fmla="val 5926"/>
            </a:avLst>
          </a:prstGeom>
          <a:solidFill>
            <a:srgbClr val="1E2761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1554480"/>
            <a:ext cx="1042416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solution statement: what it does and how it works, in one sentence</a:t>
            </a:r>
            <a:endParaRPr lang="en-US" sz="1700" dirty="0"/>
          </a:p>
        </p:txBody>
      </p:sp>
      <p:sp>
        <p:nvSpPr>
          <p:cNvPr id="8" name="Shape 6"/>
          <p:cNvSpPr/>
          <p:nvPr/>
        </p:nvSpPr>
        <p:spPr>
          <a:xfrm>
            <a:off x="548640" y="3063240"/>
            <a:ext cx="3520440" cy="2011680"/>
          </a:xfrm>
          <a:prstGeom prst="roundRect">
            <a:avLst>
              <a:gd name="adj" fmla="val 3636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329184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Proof point one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822960" y="3703320"/>
            <a:ext cx="2971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this proof point back to the exact problem stated on slide 2.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15968" y="3063240"/>
            <a:ext cx="3520440" cy="2011680"/>
          </a:xfrm>
          <a:prstGeom prst="roundRect">
            <a:avLst>
              <a:gd name="adj" fmla="val 3636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90288" y="329184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Proof point two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90288" y="3703320"/>
            <a:ext cx="2971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this proof point back to the exact problem stated on slide 2.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083296" y="3063240"/>
            <a:ext cx="3520440" cy="2011680"/>
          </a:xfrm>
          <a:prstGeom prst="roundRect">
            <a:avLst>
              <a:gd name="adj" fmla="val 3636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57616" y="329184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Proof point three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357616" y="3703320"/>
            <a:ext cx="2971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 this proof point back to the exact problem stated on slide 2.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48640" y="629107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Reject rule: a feature list with no mechanism means rewrite.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07008" y="329184"/>
            <a:ext cx="104058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Product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207008" y="914400"/>
            <a:ext cx="10405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job: show the shortest believable workflow.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011680" y="1508760"/>
            <a:ext cx="548640" cy="54864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7" name="Text 5"/>
          <p:cNvSpPr/>
          <p:nvPr/>
        </p:nvSpPr>
        <p:spPr>
          <a:xfrm>
            <a:off x="2011680" y="15087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48640" y="214884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state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2606040"/>
            <a:ext cx="352044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9050">
            <a:solidFill>
              <a:srgbClr val="CADCFC"/>
            </a:solidFill>
            <a:prstDash val="dash"/>
          </a:ln>
        </p:spPr>
      </p:sp>
      <p:sp>
        <p:nvSpPr>
          <p:cNvPr id="10" name="Text 8"/>
          <p:cNvSpPr/>
          <p:nvPr/>
        </p:nvSpPr>
        <p:spPr>
          <a:xfrm>
            <a:off x="685800" y="2606040"/>
            <a:ext cx="32461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product visual for this step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48640" y="461772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user sees and does here.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069080" y="3291840"/>
            <a:ext cx="246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600" dirty="0"/>
          </a:p>
        </p:txBody>
      </p:sp>
      <p:sp>
        <p:nvSpPr>
          <p:cNvPr id="13" name="Shape 11"/>
          <p:cNvSpPr/>
          <p:nvPr/>
        </p:nvSpPr>
        <p:spPr>
          <a:xfrm>
            <a:off x="5779008" y="1508760"/>
            <a:ext cx="548640" cy="54864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4" name="Text 12"/>
          <p:cNvSpPr/>
          <p:nvPr/>
        </p:nvSpPr>
        <p:spPr>
          <a:xfrm>
            <a:off x="5779008" y="15087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315968" y="214884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Decisive action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315968" y="2606040"/>
            <a:ext cx="352044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9050">
            <a:solidFill>
              <a:srgbClr val="CADCFC"/>
            </a:solidFill>
            <a:prstDash val="dash"/>
          </a:ln>
        </p:spPr>
      </p:sp>
      <p:sp>
        <p:nvSpPr>
          <p:cNvPr id="17" name="Text 15"/>
          <p:cNvSpPr/>
          <p:nvPr/>
        </p:nvSpPr>
        <p:spPr>
          <a:xfrm>
            <a:off x="4453128" y="2606040"/>
            <a:ext cx="32461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product visual for this step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315968" y="461772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user sees and does here.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7836408" y="3291840"/>
            <a:ext cx="246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2600" dirty="0"/>
          </a:p>
        </p:txBody>
      </p:sp>
      <p:sp>
        <p:nvSpPr>
          <p:cNvPr id="20" name="Shape 18"/>
          <p:cNvSpPr/>
          <p:nvPr/>
        </p:nvSpPr>
        <p:spPr>
          <a:xfrm>
            <a:off x="9546336" y="1508760"/>
            <a:ext cx="548640" cy="54864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1" name="Text 19"/>
          <p:cNvSpPr/>
          <p:nvPr/>
        </p:nvSpPr>
        <p:spPr>
          <a:xfrm>
            <a:off x="9546336" y="15087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083296" y="214884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Useful outcome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8083296" y="2606040"/>
            <a:ext cx="3520440" cy="1920240"/>
          </a:xfrm>
          <a:prstGeom prst="roundRect">
            <a:avLst>
              <a:gd name="adj" fmla="val 2857"/>
            </a:avLst>
          </a:prstGeom>
          <a:solidFill>
            <a:srgbClr val="FFFFFF"/>
          </a:solidFill>
          <a:ln w="19050">
            <a:solidFill>
              <a:srgbClr val="CADCFC"/>
            </a:solidFill>
            <a:prstDash val="dash"/>
          </a:ln>
        </p:spPr>
      </p:sp>
      <p:sp>
        <p:nvSpPr>
          <p:cNvPr id="24" name="Text 22"/>
          <p:cNvSpPr/>
          <p:nvPr/>
        </p:nvSpPr>
        <p:spPr>
          <a:xfrm>
            <a:off x="8220456" y="2606040"/>
            <a:ext cx="32461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product visual for this step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8083296" y="461772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the user sees and does here.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548640" y="5166360"/>
            <a:ext cx="11064240" cy="868680"/>
          </a:xfrm>
          <a:prstGeom prst="roundRect">
            <a:avLst>
              <a:gd name="adj" fmla="val 8421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868680" y="5166360"/>
            <a:ext cx="10424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steps is the ceiling for a live pitch. If the workflow needs more, record a demo and put the link in the appendix.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48640" y="629107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real screens. A polished mockup of a product that does not exist yet is a diligence problem, not a design choice.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07008" y="329184"/>
            <a:ext cx="104058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Market and Ideal Customer Profile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207008" y="914400"/>
            <a:ext cx="10405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job: show who buys and how large that is, from the bottom up.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600200"/>
            <a:ext cx="3520440" cy="1737360"/>
          </a:xfrm>
          <a:prstGeom prst="roundRect">
            <a:avLst>
              <a:gd name="adj" fmla="val 4211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78308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units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2148840"/>
            <a:ext cx="2971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Number of accounts that match your ICP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069080" y="2194560"/>
            <a:ext cx="246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×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4315968" y="1600200"/>
            <a:ext cx="3520440" cy="1737360"/>
          </a:xfrm>
          <a:prstGeom prst="roundRect">
            <a:avLst>
              <a:gd name="adj" fmla="val 4211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90288" y="178308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Annual value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90288" y="2148840"/>
            <a:ext cx="2971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Realistic annual contract value per account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7836408" y="2194560"/>
            <a:ext cx="24688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8083296" y="1600200"/>
            <a:ext cx="3520440" cy="1737360"/>
          </a:xfrm>
          <a:prstGeom prst="roundRect">
            <a:avLst>
              <a:gd name="adj" fmla="val 4211"/>
            </a:avLst>
          </a:prstGeom>
          <a:solidFill>
            <a:srgbClr val="1E2761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57616" y="1783080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Bottom-up market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8357616" y="2148840"/>
            <a:ext cx="2971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Units multiplied by annual value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48640" y="3611880"/>
            <a:ext cx="5577840" cy="2057400"/>
          </a:xfrm>
          <a:prstGeom prst="roundRect">
            <a:avLst>
              <a:gd name="adj" fmla="val 3556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379476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IDEAL CUSTOMER PROFILE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22960" y="4160520"/>
            <a:ext cx="5029200" cy="12435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Company type, size, and role that buys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Beachhead segment you win first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 that starts the buying process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6400800" y="3611880"/>
            <a:ext cx="5212080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675120" y="379476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ASSUMPTIONS TO LABEL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675120" y="4160520"/>
            <a:ext cx="45720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inputs are verified and which are estimated.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 the beachhead before the total market.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inflate the total to make the slide look bigger.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48640" y="629107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Reject rule: a top-down number with no bottom-up math means rewrite.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07008" y="329184"/>
            <a:ext cx="104058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Traction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207008" y="914400"/>
            <a:ext cx="10405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job: present your strongest dated evidence first.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54480"/>
            <a:ext cx="3520440" cy="1691640"/>
          </a:xfrm>
          <a:prstGeom prst="roundRect">
            <a:avLst>
              <a:gd name="adj" fmla="val 4324"/>
            </a:avLst>
          </a:prstGeom>
          <a:solidFill>
            <a:srgbClr val="1E2761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737360"/>
            <a:ext cx="2971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Value</a:t>
            </a:r>
            <a:endParaRPr lang="en-US" sz="3400" dirty="0"/>
          </a:p>
        </p:txBody>
      </p:sp>
      <p:sp>
        <p:nvSpPr>
          <p:cNvPr id="8" name="Text 6"/>
          <p:cNvSpPr/>
          <p:nvPr/>
        </p:nvSpPr>
        <p:spPr>
          <a:xfrm>
            <a:off x="822960" y="256032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Headline metric · period, unit, denominator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315968" y="1554480"/>
            <a:ext cx="3520440" cy="1691640"/>
          </a:xfrm>
          <a:prstGeom prst="roundRect">
            <a:avLst>
              <a:gd name="adj" fmla="val 4324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90288" y="1737360"/>
            <a:ext cx="2971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6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Value</a:t>
            </a:r>
            <a:endParaRPr lang="en-US" sz="3400" dirty="0"/>
          </a:p>
        </p:txBody>
      </p:sp>
      <p:sp>
        <p:nvSpPr>
          <p:cNvPr id="11" name="Text 9"/>
          <p:cNvSpPr/>
          <p:nvPr/>
        </p:nvSpPr>
        <p:spPr>
          <a:xfrm>
            <a:off x="4590288" y="256032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metric · period, unit, denominator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083296" y="1554480"/>
            <a:ext cx="3520440" cy="1691640"/>
          </a:xfrm>
          <a:prstGeom prst="roundRect">
            <a:avLst>
              <a:gd name="adj" fmla="val 4324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57616" y="1737360"/>
            <a:ext cx="2971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16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Value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8357616" y="256032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Retention metric · period, unit, denominator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3429000"/>
            <a:ext cx="6949440" cy="2148840"/>
          </a:xfrm>
          <a:prstGeom prst="roundRect">
            <a:avLst>
              <a:gd name="adj" fmla="val 2553"/>
            </a:avLst>
          </a:prstGeom>
          <a:solidFill>
            <a:srgbClr val="FFFFFF"/>
          </a:solidFill>
          <a:ln w="19050">
            <a:solidFill>
              <a:srgbClr val="CADCFC"/>
            </a:solidFill>
            <a:prstDash val="dash"/>
          </a:ln>
        </p:spPr>
      </p:sp>
      <p:sp>
        <p:nvSpPr>
          <p:cNvPr id="16" name="Text 14"/>
          <p:cNvSpPr/>
          <p:nvPr/>
        </p:nvSpPr>
        <p:spPr>
          <a:xfrm>
            <a:off x="685800" y="3429000"/>
            <a:ext cx="667512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Growth chart: actuals in solid, forecast visually separated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7680960" y="3429000"/>
            <a:ext cx="3931920" cy="2148840"/>
          </a:xfrm>
          <a:prstGeom prst="roundRect">
            <a:avLst>
              <a:gd name="adj" fmla="val 3404"/>
            </a:avLst>
          </a:prstGeom>
          <a:solidFill>
            <a:srgbClr val="FFFFFF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55280" y="3611880"/>
            <a:ext cx="3291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EVIDENCE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7955280" y="3977640"/>
            <a:ext cx="32918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Named customer, logo, or quote you can reference.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logos with a real commercial relationship.</a:t>
            </a:r>
            <a:endParaRPr lang="en-US" sz="12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 secondary metrics to the appendix.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48640" y="629107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Reject rule: undated or denominator-free metrics mean rewrite. Traction carries 14 of the 100 scoring points.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07008" y="329184"/>
            <a:ext cx="104058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Business Model and Economics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207008" y="914400"/>
            <a:ext cx="10405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job: show how customers become durable revenue.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54480"/>
            <a:ext cx="3520440" cy="1783080"/>
          </a:xfrm>
          <a:prstGeom prst="roundRect">
            <a:avLst>
              <a:gd name="adj" fmla="val 4103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78308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Pricing model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822960" y="2377440"/>
            <a:ext cx="2971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 seat, usage, tiered, or hybrid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315968" y="1554480"/>
            <a:ext cx="3520440" cy="1783080"/>
          </a:xfrm>
          <a:prstGeom prst="roundRect">
            <a:avLst>
              <a:gd name="adj" fmla="val 4103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90288" y="178308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contract value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90288" y="2377440"/>
            <a:ext cx="2971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 only if you have real contracts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083296" y="1554480"/>
            <a:ext cx="3520440" cy="1783080"/>
          </a:xfrm>
          <a:prstGeom prst="roundRect">
            <a:avLst>
              <a:gd name="adj" fmla="val 4103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57616" y="178308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Gross margin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8357616" y="2377440"/>
            <a:ext cx="2971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 once cost of delivery is known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3611880"/>
            <a:ext cx="352044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22960" y="384048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Retention or net revenue retention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822960" y="4434840"/>
            <a:ext cx="2971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 once cohorts exist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315968" y="3611880"/>
            <a:ext cx="352044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90288" y="384048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CAC payback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590288" y="4434840"/>
            <a:ext cx="2971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 only with stable spend and margin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8083296" y="3611880"/>
            <a:ext cx="352044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357616" y="3840480"/>
            <a:ext cx="2971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Actuals versus targets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357616" y="4434840"/>
            <a:ext cx="2971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Label every projected figure as projected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548640" y="629107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Omit any metric you cannot calculate from supported inputs, and say what data would be required instead.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84048"/>
            <a:ext cx="475488" cy="475488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84048"/>
            <a:ext cx="47548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1207008" y="329184"/>
            <a:ext cx="104058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19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Go-To-Market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1207008" y="914400"/>
            <a:ext cx="10405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job: prove the motion repeats.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1554480"/>
            <a:ext cx="11064240" cy="868680"/>
          </a:xfrm>
          <a:prstGeom prst="roundRect">
            <a:avLst>
              <a:gd name="adj" fmla="val 8421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77240" y="1764792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76479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417320" y="1554480"/>
            <a:ext cx="1554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017520" y="1554480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exact ICP and buying role you target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48640" y="2578608"/>
            <a:ext cx="1106424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77240" y="2788920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3" name="Text 11"/>
          <p:cNvSpPr/>
          <p:nvPr/>
        </p:nvSpPr>
        <p:spPr>
          <a:xfrm>
            <a:off x="777240" y="27889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417320" y="2578608"/>
            <a:ext cx="1554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017520" y="2578608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Channel, and the evidence it produces volume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548640" y="3602736"/>
            <a:ext cx="11064240" cy="868680"/>
          </a:xfrm>
          <a:prstGeom prst="roundRect">
            <a:avLst>
              <a:gd name="adj" fmla="val 8421"/>
            </a:avLst>
          </a:prstGeom>
          <a:solidFill>
            <a:srgbClr val="F4F6FC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77240" y="3813048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18" name="Text 16"/>
          <p:cNvSpPr/>
          <p:nvPr/>
        </p:nvSpPr>
        <p:spPr>
          <a:xfrm>
            <a:off x="777240" y="38130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417320" y="3602736"/>
            <a:ext cx="1554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Convert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3017520" y="3602736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Sales motion, cycle length, and win rate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48640" y="4626864"/>
            <a:ext cx="1106424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 w="12700">
            <a:solidFill>
              <a:srgbClr val="E2E7F5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77240" y="4837176"/>
            <a:ext cx="457200" cy="457200"/>
          </a:xfrm>
          <a:prstGeom prst="ellipse">
            <a:avLst/>
          </a:prstGeom>
          <a:solidFill>
            <a:srgbClr val="1E2761"/>
          </a:solidFill>
          <a:ln/>
        </p:spPr>
      </p:sp>
      <p:sp>
        <p:nvSpPr>
          <p:cNvPr id="23" name="Text 21"/>
          <p:cNvSpPr/>
          <p:nvPr/>
        </p:nvSpPr>
        <p:spPr>
          <a:xfrm>
            <a:off x="777240" y="48371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1417320" y="4626864"/>
            <a:ext cx="15544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619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3017520" y="4626864"/>
            <a:ext cx="83210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an account grows after the first purchase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548640" y="5715000"/>
            <a:ext cx="11064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 channel concentration rather than hiding it. One channel with no conversion data is a question you will be asked.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48640" y="6291072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39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Reject rule: no conversion evidence means flag the slide before you send.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SaaS CRM Review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12-Slide SaaS Pitch Deck Template</dc:title>
  <dc:subject>PptxGenJS Presentation</dc:subject>
  <dc:creator>Macedona, SaaS CRM Review</dc:creator>
  <cp:lastModifiedBy>Macedona, SaaS CRM Review</cp:lastModifiedBy>
  <cp:revision>1</cp:revision>
  <dcterms:created xsi:type="dcterms:W3CDTF">2026-08-14T13:57:14Z</dcterms:created>
  <dcterms:modified xsi:type="dcterms:W3CDTF">2026-08-14T13:57:14Z</dcterms:modified>
</cp:coreProperties>
</file>